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ms-office.activeX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activeX/activeX1.xml" ContentType="application/vnd.ms-office.activeX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3" d="100"/>
          <a:sy n="63" d="100"/>
        </p:scale>
        <p:origin x="-81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10FD7FEE-875F-11D6-83D2-525400E80BD5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وان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cxnSp>
        <p:nvCxnSpPr>
          <p:cNvPr id="8" name="رابط مستقيم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شكل بيضاوي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عنصر نائب للتاريخ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763E3-EB4D-4D01-9229-20B3CD139779}" type="datetimeFigureOut">
              <a:rPr lang="ar-SA" smtClean="0"/>
              <a:t>19/05/1430</a:t>
            </a:fld>
            <a:endParaRPr lang="ar-SA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79EA86-85FC-4FFC-B29A-161A3D29A99A}" type="slidenum">
              <a:rPr lang="ar-SA" smtClean="0"/>
              <a:t>‹#›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763E3-EB4D-4D01-9229-20B3CD139779}" type="datetimeFigureOut">
              <a:rPr lang="ar-SA" smtClean="0"/>
              <a:t>19/05/1430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EA86-85FC-4FFC-B29A-161A3D29A99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763E3-EB4D-4D01-9229-20B3CD139779}" type="datetimeFigureOut">
              <a:rPr lang="ar-SA" smtClean="0"/>
              <a:t>19/05/1430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EA86-85FC-4FFC-B29A-161A3D29A99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لمحتوى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35763E3-EB4D-4D01-9229-20B3CD139779}" type="datetimeFigureOut">
              <a:rPr lang="ar-SA" smtClean="0"/>
              <a:t>19/05/1430</a:t>
            </a:fld>
            <a:endParaRPr lang="ar-SA"/>
          </a:p>
        </p:txBody>
      </p:sp>
      <p:sp>
        <p:nvSpPr>
          <p:cNvPr id="15" name="عنصر نائب لرقم الشريحة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379EA86-85FC-4FFC-B29A-161A3D29A99A}" type="slidenum">
              <a:rPr lang="ar-SA" smtClean="0"/>
              <a:t>‹#›</a:t>
            </a:fld>
            <a:endParaRPr lang="ar-SA"/>
          </a:p>
        </p:txBody>
      </p:sp>
      <p:sp>
        <p:nvSpPr>
          <p:cNvPr id="16" name="عنصر نائب للتذييل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7" name="عنوان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763E3-EB4D-4D01-9229-20B3CD139779}" type="datetimeFigureOut">
              <a:rPr lang="ar-SA" smtClean="0"/>
              <a:t>19/05/1430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EA86-85FC-4FFC-B29A-161A3D29A99A}" type="slidenum">
              <a:rPr lang="ar-SA" smtClean="0"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cxnSp>
        <p:nvCxnSpPr>
          <p:cNvPr id="7" name="رابط مستقيم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763E3-EB4D-4D01-9229-20B3CD139779}" type="datetimeFigureOut">
              <a:rPr lang="ar-SA" smtClean="0"/>
              <a:t>19/05/1430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EA86-85FC-4FFC-B29A-161A3D29A99A}" type="slidenum">
              <a:rPr lang="ar-SA" smtClean="0"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EA86-85FC-4FFC-B29A-161A3D29A99A}" type="slidenum">
              <a:rPr lang="ar-SA" smtClean="0"/>
              <a:t>‹#›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763E3-EB4D-4D01-9229-20B3CD139779}" type="datetimeFigureOut">
              <a:rPr lang="ar-SA" smtClean="0"/>
              <a:t>19/05/1430</a:t>
            </a:fld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32" name="عنصر نائب للمحتوى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34" name="عنصر نائب للمحتوى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2" name="عنصر نائب للنص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cxnSp>
        <p:nvCxnSpPr>
          <p:cNvPr id="10" name="رابط مستقيم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763E3-EB4D-4D01-9229-20B3CD139779}" type="datetimeFigureOut">
              <a:rPr lang="ar-SA" smtClean="0"/>
              <a:t>19/05/1430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EA86-85FC-4FFC-B29A-161A3D29A99A}" type="slidenum">
              <a:rPr lang="ar-SA" smtClean="0"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763E3-EB4D-4D01-9229-20B3CD139779}" type="datetimeFigureOut">
              <a:rPr lang="ar-SA" smtClean="0"/>
              <a:t>19/05/1430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EA86-85FC-4FFC-B29A-161A3D29A99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عنصر نائب للمحتوى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31" name="عنوان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35763E3-EB4D-4D01-9229-20B3CD139779}" type="datetimeFigureOut">
              <a:rPr lang="ar-SA" smtClean="0"/>
              <a:t>19/05/1430</a:t>
            </a:fld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79EA86-85FC-4FFC-B29A-161A3D29A99A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763E3-EB4D-4D01-9229-20B3CD139779}" type="datetimeFigureOut">
              <a:rPr lang="ar-SA" smtClean="0"/>
              <a:t>19/05/1430</a:t>
            </a:fld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79EA86-85FC-4FFC-B29A-161A3D29A99A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35763E3-EB4D-4D01-9229-20B3CD139779}" type="datetimeFigureOut">
              <a:rPr lang="ar-SA" smtClean="0"/>
              <a:t>19/05/1430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379EA86-85FC-4FFC-B29A-161A3D29A99A}" type="slidenum">
              <a:rPr lang="ar-SA" smtClean="0"/>
              <a:t>‹#›</a:t>
            </a:fld>
            <a:endParaRPr lang="ar-SA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r" rtl="1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rtl="1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928662" y="2214554"/>
            <a:ext cx="759695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الإعجاب الأسباب والعلاج  </a:t>
            </a:r>
          </a:p>
          <a:p>
            <a:pPr algn="ctr"/>
            <a:endParaRPr lang="ar-SA" sz="5400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ar-SA" sz="5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لفضيلة الشيخ:</a:t>
            </a:r>
            <a:r>
              <a:rPr lang="ar-SA" sz="54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عبدالرحمن</a:t>
            </a:r>
            <a:r>
              <a:rPr lang="ar-SA" sz="5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ar-SA" sz="54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السحيم</a:t>
            </a:r>
            <a:endParaRPr lang="ar-SA" sz="5400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قلب8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 rot="21023460">
            <a:off x="2532375" y="2269704"/>
            <a:ext cx="439215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SA" sz="88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cs typeface="AdvertisingExtraBold" pitchFamily="2" charset="-78"/>
              </a:rPr>
              <a:t>العلاج</a:t>
            </a:r>
            <a:endParaRPr lang="ar-SA" sz="88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  <a:cs typeface="AdvertisingExtraBold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قلب 6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714348" y="285728"/>
            <a:ext cx="4572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وأما دواء هذا الداء العُضال : </a:t>
            </a:r>
            <a:br>
              <a:rPr lang="ar-SA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ar-SA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فقال فيه - رحمه الله - : ودواء هذا الداء القتال </a:t>
            </a:r>
            <a:r>
              <a:rPr lang="ar-SA" sz="2000" b="1" dirty="0" smtClean="0">
                <a:solidFill>
                  <a:schemeClr val="tx2">
                    <a:lumMod val="75000"/>
                  </a:schemeClr>
                </a:solidFill>
              </a:rPr>
              <a:t>أن يعرف إن ما اُبتُليَ </a:t>
            </a:r>
            <a:r>
              <a:rPr lang="ar-SA" sz="2000" b="1" dirty="0" err="1" smtClean="0">
                <a:solidFill>
                  <a:schemeClr val="tx2">
                    <a:lumMod val="75000"/>
                  </a:schemeClr>
                </a:solidFill>
              </a:rPr>
              <a:t>به</a:t>
            </a:r>
            <a:r>
              <a:rPr lang="ar-SA" sz="2000" b="1" dirty="0" smtClean="0">
                <a:solidFill>
                  <a:schemeClr val="tx2">
                    <a:lumMod val="75000"/>
                  </a:schemeClr>
                </a:solidFill>
              </a:rPr>
              <a:t> من هذا الداء المضاد للتوحيد ؛ إنما هو مِن جهله وغفلة قلبه عن الله ، فَعَلَيْهِ أن يعرف توحيد ربِّه وسُننه وآياته أولا</a:t>
            </a:r>
            <a:r>
              <a:rPr lang="ar-SA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، ثم </a:t>
            </a:r>
            <a:r>
              <a:rPr lang="ar-SA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يأتي من العبادات الظاهرة </a:t>
            </a:r>
            <a:r>
              <a:rPr lang="ar-SA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والباطنة</a:t>
            </a:r>
            <a:r>
              <a:rPr lang="ar-SA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بم يشغل قلبه عن دوام الفكرة فيه </a:t>
            </a:r>
            <a:r>
              <a:rPr lang="ar-SA" sz="2000" b="1" dirty="0" smtClean="0">
                <a:solidFill>
                  <a:schemeClr val="tx2">
                    <a:lumMod val="75000"/>
                  </a:schemeClr>
                </a:solidFill>
              </a:rPr>
              <a:t>ويُكثر </a:t>
            </a:r>
            <a:r>
              <a:rPr lang="ar-SA" sz="2000" b="1" dirty="0" err="1" smtClean="0">
                <a:solidFill>
                  <a:schemeClr val="tx2">
                    <a:lumMod val="75000"/>
                  </a:schemeClr>
                </a:solidFill>
              </a:rPr>
              <a:t>اللجأ</a:t>
            </a:r>
            <a:r>
              <a:rPr lang="ar-SA" sz="2000" b="1" dirty="0" smtClean="0">
                <a:solidFill>
                  <a:schemeClr val="tx2">
                    <a:lumMod val="75000"/>
                  </a:schemeClr>
                </a:solidFill>
              </a:rPr>
              <a:t> والتضرع إلى الله سبحانه في صرف ذلك عنه ، وأن يرجع بقلبه إليه وليس لـه دواء أنفع من الإخلاص لله </a:t>
            </a:r>
            <a:r>
              <a:rPr lang="ar-SA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، وهو الدواء الذي ذكره الله في كتابه حيث قال : ( </a:t>
            </a:r>
            <a:r>
              <a:rPr lang="ar-SA" sz="2000" b="1" dirty="0" smtClean="0"/>
              <a:t>كَذَلِكَ لِنَصْرِفَ عَنْهُ السُّوءَ وَالْفَحْشَاء إِنَّهُ مِنْ عِبَادِنَا الْمُخْلَصِينَ </a:t>
            </a:r>
            <a:r>
              <a:rPr lang="ar-SA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) فأخبر سبحانه أنه صرف عنه السوء من العشق والفحشاء من الفعل بإخلاصه ، فإن القلب إذا خلص وأخلص عمله لله لم يتمكن منه عشقُ الصور ؛ فإنه إنما تمكن من قلب فارغ كما قيل : </a:t>
            </a:r>
            <a:br>
              <a:rPr lang="ar-SA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ar-SA" sz="2000" b="1" dirty="0" smtClean="0"/>
              <a:t>أتاني هواها قبل أن أعرف الهوى فصادف قلبا خاليا فتمكنا </a:t>
            </a:r>
            <a:br>
              <a:rPr lang="ar-SA" sz="2000" b="1" dirty="0" smtClean="0"/>
            </a:br>
            <a:r>
              <a:rPr lang="ar-SA" sz="2000" b="1" dirty="0" smtClean="0"/>
              <a:t>وليعلم العاقل أن العقل </a:t>
            </a:r>
            <a:r>
              <a:rPr lang="ar-SA" sz="2000" b="1" dirty="0" err="1" smtClean="0"/>
              <a:t>والشرع</a:t>
            </a:r>
            <a:r>
              <a:rPr lang="ar-SA" sz="2000" b="1" dirty="0" smtClean="0"/>
              <a:t> يوجبان تحصيلَ المصالح وتكميلَها ، وإعدامَ المفاسد وتقليلَها ... </a:t>
            </a:r>
            <a:r>
              <a:rPr lang="ar-SA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ar-SA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ar-SA" sz="20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تمرير عمودي 1"/>
          <p:cNvSpPr/>
          <p:nvPr/>
        </p:nvSpPr>
        <p:spPr>
          <a:xfrm>
            <a:off x="500034" y="0"/>
            <a:ext cx="7929618" cy="657227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2">
                    <a:lumMod val="75000"/>
                  </a:schemeClr>
                </a:solidFill>
              </a:rPr>
              <a:t>وأخيراً :</a:t>
            </a:r>
            <a:br>
              <a:rPr lang="ar-SA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ar-SA" sz="2400" b="1" dirty="0" smtClean="0">
                <a:solidFill>
                  <a:schemeClr val="tx2">
                    <a:lumMod val="75000"/>
                  </a:schemeClr>
                </a:solidFill>
              </a:rPr>
              <a:t>إلى من </a:t>
            </a:r>
            <a:r>
              <a:rPr lang="ar-SA" sz="2400" b="1" dirty="0" err="1" smtClean="0">
                <a:solidFill>
                  <a:schemeClr val="tx2">
                    <a:lumMod val="75000"/>
                  </a:schemeClr>
                </a:solidFill>
              </a:rPr>
              <a:t>حباها</a:t>
            </a:r>
            <a:r>
              <a:rPr lang="ar-SA" sz="2400" b="1" dirty="0" smtClean="0">
                <a:solidFill>
                  <a:schemeClr val="tx2">
                    <a:lumMod val="75000"/>
                  </a:schemeClr>
                </a:solidFill>
              </a:rPr>
              <a:t> الله شيئا من الجَمال ، فابتُليَت بمن تُعجب </a:t>
            </a:r>
            <a:r>
              <a:rPr lang="ar-SA" sz="2400" b="1" dirty="0" err="1" smtClean="0">
                <a:solidFill>
                  <a:schemeClr val="tx2">
                    <a:lumMod val="75000"/>
                  </a:schemeClr>
                </a:solidFill>
              </a:rPr>
              <a:t>بها</a:t>
            </a:r>
            <a:r>
              <a:rPr lang="ar-SA" sz="24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ar-SA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ar-SA" sz="24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ar-SA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ar-SA" sz="2400" b="1" dirty="0" smtClean="0">
                <a:solidFill>
                  <a:schemeClr val="tx2">
                    <a:lumMod val="75000"/>
                  </a:schemeClr>
                </a:solidFill>
              </a:rPr>
              <a:t>اتقي الله وراقبيه في السر والعلن</a:t>
            </a:r>
            <a:br>
              <a:rPr lang="ar-SA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ar-SA" sz="2400" b="1" dirty="0" smtClean="0">
                <a:solidFill>
                  <a:schemeClr val="tx2">
                    <a:lumMod val="75000"/>
                  </a:schemeClr>
                </a:solidFill>
              </a:rPr>
              <a:t>اتقي الله لا </a:t>
            </a:r>
            <a:r>
              <a:rPr lang="ar-SA" sz="2400" b="1" dirty="0" err="1" smtClean="0">
                <a:solidFill>
                  <a:schemeClr val="tx2">
                    <a:lumMod val="75000"/>
                  </a:schemeClr>
                </a:solidFill>
              </a:rPr>
              <a:t>يُسلب</a:t>
            </a:r>
            <a:r>
              <a:rPr lang="ar-SA" sz="2400" b="1" dirty="0" smtClean="0">
                <a:solidFill>
                  <a:schemeClr val="tx2">
                    <a:lumMod val="75000"/>
                  </a:schemeClr>
                </a:solidFill>
              </a:rPr>
              <a:t> منك هذا الجمال </a:t>
            </a:r>
            <a:br>
              <a:rPr lang="ar-SA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ar-SA" sz="24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ar-SA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ar-SA" sz="2400" b="1" dirty="0" smtClean="0">
                <a:solidFill>
                  <a:schemeClr val="tx2">
                    <a:lumMod val="75000"/>
                  </a:schemeClr>
                </a:solidFill>
              </a:rPr>
              <a:t>لا تجعلي لضعيفات النفوس عليك من سبيل .</a:t>
            </a:r>
            <a:br>
              <a:rPr lang="ar-SA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ar-SA" sz="24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ar-SA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ar-SA" sz="2400" b="1" dirty="0" smtClean="0">
                <a:solidFill>
                  <a:schemeClr val="tx2">
                    <a:lumMod val="75000"/>
                  </a:schemeClr>
                </a:solidFill>
              </a:rPr>
              <a:t>اقطعي كل علاقة جاءتك من هذا الباب .</a:t>
            </a:r>
            <a:br>
              <a:rPr lang="ar-SA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ar-SA" sz="24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ar-SA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ar-SA" sz="2400" b="1" dirty="0" smtClean="0">
                <a:solidFill>
                  <a:schemeClr val="tx2">
                    <a:lumMod val="75000"/>
                  </a:schemeClr>
                </a:solidFill>
              </a:rPr>
              <a:t>وأقدّم اعتذاري عن الإطالة على طبق النُّصح .</a:t>
            </a:r>
            <a:br>
              <a:rPr lang="ar-SA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ar-SA" sz="2400" b="1" dirty="0" smtClean="0">
                <a:solidFill>
                  <a:schemeClr val="tx2">
                    <a:lumMod val="75000"/>
                  </a:schemeClr>
                </a:solidFill>
              </a:rPr>
              <a:t>تم الكلام والحمد للرحيم الرحمن الكريم المنان ، والصلاة والسلام على خير الأنام .</a:t>
            </a:r>
            <a:r>
              <a:rPr lang="ar-SA" sz="20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ar-SA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ar-SA" sz="20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ar-SA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ar-SA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p:control spid="1026" name="FOfficeDoc1" r:id="rId2" imgW="9142857" imgH="6857143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85720" y="714356"/>
            <a:ext cx="8306696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البرنامج عبارة عن مقتطفات لموضوع</a:t>
            </a:r>
          </a:p>
          <a:p>
            <a:pPr algn="ctr"/>
            <a:r>
              <a:rPr lang="ar-SA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الاعجاب</a:t>
            </a:r>
            <a:r>
              <a:rPr lang="ar-S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</a:t>
            </a:r>
            <a:r>
              <a:rPr lang="ar-SA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الاسباب</a:t>
            </a:r>
            <a:r>
              <a:rPr lang="ar-S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والعلاج)</a:t>
            </a:r>
          </a:p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لفضيلة الشيخ :</a:t>
            </a:r>
            <a:r>
              <a:rPr lang="ar-SA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عبدالرحمن</a:t>
            </a:r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SA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السحيم</a:t>
            </a:r>
            <a:endParaRPr lang="ar-SA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ar-S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موقع صيد الفوائد</a:t>
            </a:r>
          </a:p>
          <a:p>
            <a:pPr algn="ctr"/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928926" y="4786322"/>
            <a:ext cx="33471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http://saaid.net/female/011.htm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بب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2786050" y="1857364"/>
            <a:ext cx="363272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تصميم العرض:</a:t>
            </a:r>
          </a:p>
          <a:p>
            <a:pPr algn="ctr"/>
            <a:r>
              <a:rPr lang="ar-SA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اشراقة</a:t>
            </a:r>
            <a:r>
              <a:rPr lang="ar-S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الغد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قلب2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23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2143108" y="1142984"/>
            <a:ext cx="457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b="1" dirty="0" smtClean="0">
                <a:cs typeface="AdvertisingExtraBold" pitchFamily="2" charset="-78"/>
              </a:rPr>
              <a:t>ثمة ظاهرة انتشرت بين الفتيات ، ألا وهي ظاهرة الإعجاب ، إعجاب بعض الفتيات بعضهن ببعض ، أو إعجاب بعضهن ببعض المعلمات .</a:t>
            </a:r>
            <a:br>
              <a:rPr lang="ar-SA" sz="3200" b="1" dirty="0" smtClean="0">
                <a:cs typeface="AdvertisingExtraBold" pitchFamily="2" charset="-78"/>
              </a:rPr>
            </a:br>
            <a:endParaRPr lang="ar-SA" sz="3200" b="1" dirty="0">
              <a:cs typeface="AdvertisingExtraBold" pitchFamily="2" charset="-78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قلب4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مستطيل 2"/>
          <p:cNvSpPr/>
          <p:nvPr/>
        </p:nvSpPr>
        <p:spPr>
          <a:xfrm>
            <a:off x="1928794" y="357166"/>
            <a:ext cx="6877204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dirty="0" smtClean="0"/>
              <a:t>وسبب انتشار مثل هذه الأمور :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785918" y="1571612"/>
            <a:ext cx="7018268" cy="19082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3200" b="1" dirty="0" smtClean="0">
                <a:solidFill>
                  <a:schemeClr val="tx2">
                    <a:lumMod val="75000"/>
                  </a:schemeClr>
                </a:solidFill>
              </a:rPr>
              <a:t>فراغ القلب مِن حُبِّ الله ورسوله صلى الله عليه وسلم .</a:t>
            </a:r>
            <a:r>
              <a:rPr lang="ar-SA" sz="5400" dirty="0" smtClean="0"/>
              <a:t/>
            </a:r>
            <a:br>
              <a:rPr lang="ar-SA" sz="5400" dirty="0" smtClean="0"/>
            </a:br>
            <a:endParaRPr lang="ar-SA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071538" y="2285992"/>
            <a:ext cx="783259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3200" b="1" dirty="0" smtClean="0">
                <a:solidFill>
                  <a:schemeClr val="tx2">
                    <a:lumMod val="75000"/>
                  </a:schemeClr>
                </a:solidFill>
              </a:rPr>
              <a:t>عدم الإخلاص في محبة الله ورسوله صلى الله عليه وسلم </a:t>
            </a:r>
            <a:r>
              <a:rPr lang="ar-SA" sz="5400" b="1" dirty="0" smtClean="0"/>
              <a:t>.</a:t>
            </a:r>
            <a:r>
              <a:rPr lang="ar-SA" sz="5400" dirty="0" smtClean="0"/>
              <a:t/>
            </a:r>
            <a:br>
              <a:rPr lang="ar-SA" sz="5400" dirty="0" smtClean="0"/>
            </a:br>
            <a:endParaRPr lang="ar-SA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357686" y="3429000"/>
            <a:ext cx="43348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dirty="0" smtClean="0">
                <a:solidFill>
                  <a:schemeClr val="tx2">
                    <a:lumMod val="75000"/>
                  </a:schemeClr>
                </a:solidFill>
              </a:rPr>
              <a:t>عدم النظر في عواقب الأمور</a:t>
            </a:r>
            <a:endParaRPr lang="ar-SA" sz="3600" b="1" cap="none" spc="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6215074" y="4143380"/>
            <a:ext cx="22990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التعلق بالصور</a:t>
            </a:r>
            <a:endParaRPr lang="ar-SA" sz="3600" b="1" cap="none" spc="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643042" y="4929198"/>
            <a:ext cx="70503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dirty="0" smtClean="0">
                <a:solidFill>
                  <a:schemeClr val="tx2">
                    <a:lumMod val="75000"/>
                  </a:schemeClr>
                </a:solidFill>
              </a:rPr>
              <a:t>عدم النظر بعين البصيرة فيمن تعلّقت </a:t>
            </a:r>
            <a:r>
              <a:rPr lang="ar-SA" sz="3600" b="1" dirty="0" err="1" smtClean="0">
                <a:solidFill>
                  <a:schemeClr val="tx2">
                    <a:lumMod val="75000"/>
                  </a:schemeClr>
                </a:solidFill>
              </a:rPr>
              <a:t>بها</a:t>
            </a:r>
            <a:r>
              <a:rPr lang="ar-SA" sz="3600" b="1" dirty="0" smtClean="0">
                <a:solidFill>
                  <a:schemeClr val="tx2">
                    <a:lumMod val="75000"/>
                  </a:schemeClr>
                </a:solidFill>
              </a:rPr>
              <a:t> الفتاة </a:t>
            </a:r>
            <a:endParaRPr lang="ar-SA" sz="3600" b="1" cap="none" spc="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286000" y="428604"/>
            <a:ext cx="6572280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dirty="0" smtClean="0">
                <a:cs typeface="MCS Abha S_U normal." pitchFamily="2" charset="-78"/>
              </a:rPr>
              <a:t>أما لو أن </a:t>
            </a:r>
            <a:r>
              <a:rPr lang="ar-SA" sz="3200" dirty="0" smtClean="0">
                <a:solidFill>
                  <a:schemeClr val="accent4">
                    <a:lumMod val="75000"/>
                  </a:schemeClr>
                </a:solidFill>
                <a:cs typeface="MCS Abha S_U normal." pitchFamily="2" charset="-78"/>
              </a:rPr>
              <a:t>القلوب </a:t>
            </a:r>
            <a:r>
              <a:rPr lang="ar-SA" sz="3200" dirty="0" smtClean="0">
                <a:cs typeface="MCS Abha S_U normal." pitchFamily="2" charset="-78"/>
              </a:rPr>
              <a:t>مُلئت بمحبّة </a:t>
            </a:r>
            <a:r>
              <a:rPr lang="ar-SA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cs typeface="MCS Abha S_U normal." pitchFamily="2" charset="-78"/>
              </a:rPr>
              <a:t>علاّم الغيوب </a:t>
            </a:r>
            <a:r>
              <a:rPr lang="ar-SA" sz="3200" dirty="0" smtClean="0">
                <a:cs typeface="MCS Abha S_U normal." pitchFamily="2" charset="-78"/>
              </a:rPr>
              <a:t>لم يكن فيها محلّ للتعلّق بفتاة حسناء !</a:t>
            </a:r>
            <a:br>
              <a:rPr lang="ar-SA" sz="3200" dirty="0" smtClean="0">
                <a:cs typeface="MCS Abha S_U normal." pitchFamily="2" charset="-78"/>
              </a:rPr>
            </a:br>
            <a:r>
              <a:rPr lang="ar-SA" sz="3200" dirty="0" smtClean="0">
                <a:cs typeface="MCS Abha S_U normal." pitchFamily="2" charset="-78"/>
              </a:rPr>
              <a:t>قال صلى الله عليه وسلم : </a:t>
            </a:r>
            <a:r>
              <a:rPr lang="ar-SA" sz="3200" dirty="0" smtClean="0">
                <a:solidFill>
                  <a:srgbClr val="92D050"/>
                </a:solidFill>
                <a:cs typeface="MCS Abha S_U normal." pitchFamily="2" charset="-78"/>
              </a:rPr>
              <a:t>ثلاثٌ من كن فيه وجد </a:t>
            </a:r>
            <a:r>
              <a:rPr lang="ar-SA" sz="3200" dirty="0" err="1" smtClean="0">
                <a:solidFill>
                  <a:srgbClr val="92D050"/>
                </a:solidFill>
                <a:cs typeface="MCS Abha S_U normal." pitchFamily="2" charset="-78"/>
              </a:rPr>
              <a:t>بهن</a:t>
            </a:r>
            <a:r>
              <a:rPr lang="ar-SA" sz="3200" dirty="0" smtClean="0">
                <a:solidFill>
                  <a:srgbClr val="92D050"/>
                </a:solidFill>
                <a:cs typeface="MCS Abha S_U normal." pitchFamily="2" charset="-78"/>
              </a:rPr>
              <a:t> حلاوة الإيمان : أن يكون الله ورسوله أحب إليه مما سواهما ، وأن يحب المرء لا يحبه إلا لله ، وأن يكره أن يعود في الكفر بعد أن أنقذه الله منه كما يكره أن يقذف في النار </a:t>
            </a:r>
            <a:r>
              <a:rPr lang="ar-SA" sz="3200" dirty="0" smtClean="0">
                <a:cs typeface="MCS Abha S_U normal." pitchFamily="2" charset="-78"/>
              </a:rPr>
              <a:t>. متفق عليه .</a:t>
            </a:r>
            <a:br>
              <a:rPr lang="ar-SA" sz="3200" dirty="0" smtClean="0">
                <a:cs typeface="MCS Abha S_U normal." pitchFamily="2" charset="-78"/>
              </a:rPr>
            </a:br>
            <a:r>
              <a:rPr lang="ar-SA" sz="3200" dirty="0" smtClean="0">
                <a:cs typeface="MCS Abha S_U normal." pitchFamily="2" charset="-78"/>
              </a:rPr>
              <a:t>هذه خصال يجد </a:t>
            </a:r>
            <a:r>
              <a:rPr lang="ar-SA" sz="3200" dirty="0" err="1" smtClean="0">
                <a:cs typeface="MCS Abha S_U normal." pitchFamily="2" charset="-78"/>
              </a:rPr>
              <a:t>بها</a:t>
            </a:r>
            <a:r>
              <a:rPr lang="ar-SA" sz="3200" dirty="0" smtClean="0">
                <a:cs typeface="MCS Abha S_U normal." pitchFamily="2" charset="-78"/>
              </a:rPr>
              <a:t> المؤمن والمؤمنة حلاوة الإيمان .</a:t>
            </a:r>
            <a:br>
              <a:rPr lang="ar-SA" sz="3200" dirty="0" smtClean="0">
                <a:cs typeface="MCS Abha S_U normal." pitchFamily="2" charset="-78"/>
              </a:rPr>
            </a:br>
            <a:r>
              <a:rPr lang="ar-SA" sz="3200" dirty="0" smtClean="0">
                <a:cs typeface="MCS Abha S_U normal." pitchFamily="2" charset="-78"/>
              </a:rPr>
              <a:t>أن يكون الله ورسوله أحب إليه مما سواهما ... وهذا </a:t>
            </a:r>
            <a:r>
              <a:rPr lang="ar-SA" sz="3200" dirty="0" smtClean="0">
                <a:solidFill>
                  <a:schemeClr val="tx2">
                    <a:lumMod val="75000"/>
                  </a:schemeClr>
                </a:solidFill>
                <a:cs typeface="MCS Abha S_U normal." pitchFamily="2" charset="-78"/>
              </a:rPr>
              <a:t>مفقود عند المُعجَبات والمُعجِبات </a:t>
            </a:r>
            <a:r>
              <a:rPr lang="ar-SA" sz="3200" dirty="0" smtClean="0">
                <a:cs typeface="MCS Abha S_U normal." pitchFamily="2" charset="-78"/>
              </a:rPr>
              <a:t>.</a:t>
            </a:r>
            <a:br>
              <a:rPr lang="ar-SA" sz="3200" dirty="0" smtClean="0">
                <a:cs typeface="MCS Abha S_U normal." pitchFamily="2" charset="-78"/>
              </a:rPr>
            </a:br>
            <a:r>
              <a:rPr lang="ar-SA" sz="3200" dirty="0" smtClean="0">
                <a:cs typeface="MCS Abha S_U normal." pitchFamily="2" charset="-78"/>
              </a:rPr>
              <a:t>وأن يُحب المرء لا يُحبُّه إلا لله ... وهاذ معدوم عندهن </a:t>
            </a:r>
            <a:r>
              <a:rPr lang="ar-SA" dirty="0" smtClean="0"/>
              <a:t>. </a:t>
            </a:r>
            <a:br>
              <a:rPr lang="ar-SA" dirty="0" smtClean="0"/>
            </a:br>
            <a:endParaRPr lang="ar-SA" dirty="0"/>
          </a:p>
        </p:txBody>
      </p:sp>
      <p:pic>
        <p:nvPicPr>
          <p:cNvPr id="6" name="صورة 5" descr="23-1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2500298" cy="6572272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قلب5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8165" y="0"/>
            <a:ext cx="9282165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3286116" y="357166"/>
            <a:ext cx="58578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 smtClean="0">
                <a:solidFill>
                  <a:schemeClr val="accent4">
                    <a:lumMod val="50000"/>
                  </a:schemeClr>
                </a:solidFill>
              </a:rPr>
              <a:t>إذ أساس العلاقة عندهن : </a:t>
            </a:r>
            <a:r>
              <a:rPr lang="ar-SA" sz="2800" b="1" dirty="0" smtClean="0"/>
              <a:t/>
            </a:r>
            <a:br>
              <a:rPr lang="ar-SA" sz="2800" b="1" dirty="0" smtClean="0"/>
            </a:br>
            <a:endParaRPr lang="ar-SA" sz="2800" b="1" dirty="0"/>
          </a:p>
        </p:txBody>
      </p:sp>
      <p:sp>
        <p:nvSpPr>
          <p:cNvPr id="4" name="مستطيل 3"/>
          <p:cNvSpPr/>
          <p:nvPr/>
        </p:nvSpPr>
        <p:spPr>
          <a:xfrm>
            <a:off x="4286248" y="3000372"/>
            <a:ext cx="30909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SA" sz="5400" b="1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حسن المنطق</a:t>
            </a:r>
            <a:endParaRPr lang="ar-SA" sz="5400" b="1" cap="none" spc="0" dirty="0">
              <a:ln>
                <a:prstDash val="solid"/>
              </a:ln>
              <a:solidFill>
                <a:srgbClr val="FFFF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572000" y="2143116"/>
            <a:ext cx="27318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SA" sz="5400" b="1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جمال القوام</a:t>
            </a:r>
            <a:endParaRPr lang="ar-SA" sz="5400" b="1" cap="none" spc="0" dirty="0">
              <a:ln>
                <a:prstDash val="solid"/>
              </a:ln>
              <a:solidFill>
                <a:srgbClr val="FFFF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214678" y="1214422"/>
            <a:ext cx="55392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حسن الهندام</a:t>
            </a:r>
            <a:endParaRPr lang="ar-SA" sz="5400" b="1" cap="none" spc="0" dirty="0">
              <a:ln>
                <a:prstDash val="solid"/>
              </a:ln>
              <a:solidFill>
                <a:srgbClr val="FFFF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500562" y="4000504"/>
            <a:ext cx="32127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حسن الصورة</a:t>
            </a:r>
            <a:endParaRPr lang="ar-SA" sz="5400" b="1" cap="none" spc="0" dirty="0">
              <a:ln>
                <a:prstDash val="solid"/>
              </a:ln>
              <a:solidFill>
                <a:srgbClr val="FFFF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0" y="4857760"/>
            <a:ext cx="878091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SA" sz="3600" b="1" dirty="0" smtClean="0">
                <a:solidFill>
                  <a:srgbClr val="FF0000"/>
                </a:solidFill>
              </a:rPr>
              <a:t>والقلب الخاوي من محبّة الله ورسوله صلى الله عليه وسلم هو</a:t>
            </a:r>
          </a:p>
          <a:p>
            <a:pPr algn="ctr"/>
            <a:r>
              <a:rPr lang="ar-SA" sz="3600" b="1" dirty="0" smtClean="0">
                <a:solidFill>
                  <a:srgbClr val="FF0000"/>
                </a:solidFill>
              </a:rPr>
              <a:t> الذي يتعلّق بمثل هذه الصور الجميلة </a:t>
            </a:r>
            <a:r>
              <a:rPr lang="ar-SA" sz="3600" dirty="0" smtClean="0">
                <a:solidFill>
                  <a:srgbClr val="FF0000"/>
                </a:solidFill>
              </a:rPr>
              <a:t>.</a:t>
            </a:r>
            <a:endParaRPr lang="ar-SA" sz="3600" b="1" cap="none" spc="0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14348" y="714356"/>
            <a:ext cx="778674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ولو </a:t>
            </a:r>
            <a:r>
              <a:rPr lang="ar-SA" sz="2400" b="1" dirty="0" smtClean="0">
                <a:solidFill>
                  <a:srgbClr val="FFFF00"/>
                </a:solidFill>
              </a:rPr>
              <a:t>خلُصت</a:t>
            </a:r>
            <a:r>
              <a:rPr lang="ar-SA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محبة الله ورسوله صلى الله عليه وسلم لما تعلّق متعلّق بغير الله الذي تألهه القلوب ، ولم تُحبّ سوى من دلّها على الخير وهداها إليه .</a:t>
            </a:r>
            <a:br>
              <a:rPr lang="ar-SA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ar-SA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ولذا قال عليه الصلاة والسلام : </a:t>
            </a:r>
            <a:r>
              <a:rPr lang="ar-SA" sz="2400" b="1" dirty="0" smtClean="0">
                <a:solidFill>
                  <a:srgbClr val="92D050"/>
                </a:solidFill>
              </a:rPr>
              <a:t>لا يؤمن أحدكم حتى أكون أحب إليه من والده وولده والناس أجمعين .</a:t>
            </a:r>
            <a:r>
              <a:rPr lang="ar-SA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ar-SA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ar-SA" sz="2400" b="1" dirty="0" smtClean="0"/>
              <a:t>ولما قال عمر : يا رسول الله لأنت أحب إلي من كل شيء إلا من نفسي ، فقال النبي صلى الله عليه وسلم : لا والذي نفسي بيده ؛ حتى أكون أحب إليك من نفسك ، فقال له عمر : فإنه الآن . والله لأنت أحب إلي من نفسي ، فقال النبي صلى الله عليه وسلم : الآن يا عمر . رواه البخاري .</a:t>
            </a:r>
            <a:br>
              <a:rPr lang="ar-SA" sz="2400" b="1" dirty="0" smtClean="0"/>
            </a:br>
            <a:r>
              <a:rPr lang="ar-SA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ar-SA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ar-SA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فالمعجَبات ببنات جنسهن حُرمن هذه المنزلة الرفيعة والمكانة العالية ، وتَعَلّقْنَ ببُنيّات مثلهن !</a:t>
            </a:r>
            <a:br>
              <a:rPr lang="ar-SA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ar-SA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============</a:t>
            </a:r>
            <a:br>
              <a:rPr lang="ar-SA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ar-SA" sz="2400" b="1" dirty="0" smtClean="0">
                <a:solidFill>
                  <a:srgbClr val="00B0F0"/>
                </a:solidFill>
              </a:rPr>
              <a:t>وعدم النظر في العواقب الأخروية </a:t>
            </a:r>
            <a:r>
              <a:rPr lang="ar-SA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، فإن أي محبة ليست لله تنقلب عداوة يوم القيامة باستثناء المحبة الفطرية كما تكون بين الوالد وولده والزوج وزوجه .</a:t>
            </a:r>
            <a:r>
              <a:rPr lang="ar-SA" sz="2400" dirty="0" smtClean="0"/>
              <a:t/>
            </a:r>
            <a:br>
              <a:rPr lang="ar-SA" sz="2400" dirty="0" smtClean="0"/>
            </a:br>
            <a:endParaRPr lang="ar-SA" sz="24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928662" y="500042"/>
            <a:ext cx="78581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dirty="0" smtClean="0"/>
              <a:t>قال سبحانه وبحمده : (</a:t>
            </a:r>
            <a:r>
              <a:rPr lang="ar-SA" sz="3200" dirty="0" smtClean="0">
                <a:solidFill>
                  <a:srgbClr val="FFFF00"/>
                </a:solidFill>
              </a:rPr>
              <a:t>الأَخِلاّء يَوْمَئِذٍ بَعْضُهُمْ لِبَعْضٍ عَدُوٌّ إِلاّ الْمُتَّقِينَ )</a:t>
            </a:r>
            <a:r>
              <a:rPr lang="ar-SA" sz="3200" dirty="0" smtClean="0"/>
              <a:t/>
            </a:r>
            <a:br>
              <a:rPr lang="ar-SA" sz="3200" dirty="0" smtClean="0"/>
            </a:br>
            <a:r>
              <a:rPr lang="ar-SA" sz="3200" dirty="0" smtClean="0"/>
              <a:t>إلا المتقين الذين كانت </a:t>
            </a:r>
            <a:r>
              <a:rPr lang="ar-SA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محبّتهم لله ولرسوله صلى الله عليه وسلم .</a:t>
            </a:r>
            <a:r>
              <a:rPr lang="ar-SA" sz="3200" dirty="0" smtClean="0"/>
              <a:t/>
            </a:r>
            <a:br>
              <a:rPr lang="ar-SA" sz="3200" dirty="0" smtClean="0"/>
            </a:br>
            <a:r>
              <a:rPr lang="ar-SA" sz="3200" dirty="0" smtClean="0"/>
              <a:t>والذين قامت محبتهم على </a:t>
            </a:r>
            <a:r>
              <a:rPr lang="ar-SA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التواصي بالحق </a:t>
            </a:r>
            <a:r>
              <a:rPr lang="ar-SA" sz="3200" dirty="0" smtClean="0">
                <a:solidFill>
                  <a:srgbClr val="FF00FF"/>
                </a:solidFill>
              </a:rPr>
              <a:t>والتواصي بالصبر </a:t>
            </a:r>
            <a:r>
              <a:rPr lang="ar-SA" sz="3200" dirty="0" smtClean="0"/>
              <a:t/>
            </a:r>
            <a:br>
              <a:rPr lang="ar-SA" sz="3200" dirty="0" smtClean="0"/>
            </a:br>
            <a:r>
              <a:rPr lang="ar-SA" sz="3200" dirty="0" smtClean="0"/>
              <a:t>والذين أُسِّست علاقاتهم على </a:t>
            </a:r>
            <a:r>
              <a:rPr lang="ar-SA" sz="3200" dirty="0" smtClean="0">
                <a:solidFill>
                  <a:srgbClr val="92D050"/>
                </a:solidFill>
              </a:rPr>
              <a:t>التعاون على البر والتقوى .</a:t>
            </a:r>
            <a:r>
              <a:rPr lang="ar-SA" sz="3200" dirty="0" smtClean="0"/>
              <a:t/>
            </a:r>
            <a:br>
              <a:rPr lang="ar-SA" sz="3200" dirty="0" smtClean="0"/>
            </a:br>
            <a:r>
              <a:rPr lang="ar-SA" sz="3200" dirty="0" smtClean="0"/>
              <a:t>وأما الإعجاب فهو مبني على التعاون على الإثم والعدوان .</a:t>
            </a:r>
            <a:br>
              <a:rPr lang="ar-SA" sz="3200" dirty="0" smtClean="0"/>
            </a:br>
            <a:r>
              <a:rPr lang="ar-SA" sz="3200" dirty="0" smtClean="0"/>
              <a:t>=======</a:t>
            </a:r>
            <a:br>
              <a:rPr lang="ar-SA" sz="3200" dirty="0" smtClean="0"/>
            </a:br>
            <a:r>
              <a:rPr lang="ar-SA" sz="3200" dirty="0" smtClean="0"/>
              <a:t>وهذا الإعجاب في حقيقته هو </a:t>
            </a:r>
            <a:r>
              <a:rPr lang="ar-SA" sz="3200" dirty="0" smtClean="0">
                <a:solidFill>
                  <a:schemeClr val="accent6">
                    <a:lumMod val="50000"/>
                  </a:schemeClr>
                </a:solidFill>
              </a:rPr>
              <a:t>العشق الذي يُفسِد القلب حتى لا يستقر ولا يرتاح إلا بذكر </a:t>
            </a:r>
            <a:r>
              <a:rPr lang="ar-SA" sz="3200" dirty="0" err="1" smtClean="0">
                <a:solidFill>
                  <a:schemeClr val="accent6">
                    <a:lumMod val="50000"/>
                  </a:schemeClr>
                </a:solidFill>
              </a:rPr>
              <a:t>معشوقِـه</a:t>
            </a:r>
            <a:r>
              <a:rPr lang="ar-SA" sz="3200" dirty="0" smtClean="0">
                <a:solidFill>
                  <a:schemeClr val="accent6">
                    <a:lumMod val="50000"/>
                  </a:schemeClr>
                </a:solidFill>
              </a:rPr>
              <a:t> .</a:t>
            </a:r>
            <a:r>
              <a:rPr lang="ar-SA" sz="3200" dirty="0" smtClean="0"/>
              <a:t/>
            </a:r>
            <a:br>
              <a:rPr lang="ar-SA" sz="3200" dirty="0" smtClean="0"/>
            </a:br>
            <a:r>
              <a:rPr lang="ar-SA" sz="3200" dirty="0" smtClean="0"/>
              <a:t>وإن كان بين  .</a:t>
            </a:r>
            <a:br>
              <a:rPr lang="ar-SA" sz="3200" dirty="0" smtClean="0"/>
            </a:br>
            <a:endParaRPr lang="ar-SA" sz="3200" dirty="0"/>
          </a:p>
        </p:txBody>
      </p:sp>
      <p:sp>
        <p:nvSpPr>
          <p:cNvPr id="3" name="قلب 2"/>
          <p:cNvSpPr/>
          <p:nvPr/>
        </p:nvSpPr>
        <p:spPr>
          <a:xfrm>
            <a:off x="5643570" y="5429264"/>
            <a:ext cx="1428760" cy="121444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2">
                    <a:lumMod val="75000"/>
                  </a:schemeClr>
                </a:solidFill>
              </a:rPr>
              <a:t>الفتيات</a:t>
            </a:r>
            <a:endParaRPr lang="ar-SA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 rot="20888163">
            <a:off x="1721582" y="646152"/>
            <a:ext cx="5002439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b="1" dirty="0" smtClean="0">
                <a:solidFill>
                  <a:schemeClr val="tx2">
                    <a:lumMod val="75000"/>
                  </a:schemeClr>
                </a:solidFill>
              </a:rPr>
              <a:t>قال ابن القيم - رحمه الله - : </a:t>
            </a:r>
            <a:br>
              <a:rPr lang="ar-SA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ar-SA" sz="3200" b="1" dirty="0" smtClean="0">
                <a:solidFill>
                  <a:schemeClr val="tx2">
                    <a:lumMod val="75000"/>
                  </a:schemeClr>
                </a:solidFill>
              </a:rPr>
              <a:t>العشق هو الإفـراط في المحبة ، بحيث يستولي المعشوق على قلب العاشق ، حتى لا يخلو من تخيُّلِه وذِكره والفكرِ فيه ، بحيث لا يغيب عــن خـاطـره وذهنه ، فعند ذلك تشتغل النفس بالخواطر النفسانية فتتعطل تلك القُوى ، فيحدث بتعطيلها من الآفات على البدن والروح ما يَعُـزُّ دواؤه ويتعذر ، فتتغيّر أفعاله وصفاته ومقاصده ، ويختلُّ جميع ذلك فتعجـز البشر عن صلاحه ، كما قيل : </a:t>
            </a:r>
            <a:r>
              <a:rPr lang="ar-SA" dirty="0" smtClean="0"/>
              <a:t/>
            </a:r>
            <a:br>
              <a:rPr lang="ar-SA" dirty="0" smtClean="0"/>
            </a:br>
            <a:endParaRPr lang="ar-SA" dirty="0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500034" y="500042"/>
            <a:ext cx="800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/>
              <a:t>الحـبُّ أولُ ما يكـون لجاجـةً *****تأتي </a:t>
            </a:r>
            <a:r>
              <a:rPr lang="ar-SA" b="1" dirty="0" err="1" smtClean="0"/>
              <a:t>بـه</a:t>
            </a:r>
            <a:r>
              <a:rPr lang="ar-SA" b="1" dirty="0" smtClean="0"/>
              <a:t> وتسوقــه الأقدار </a:t>
            </a:r>
            <a:br>
              <a:rPr lang="ar-SA" b="1" dirty="0" smtClean="0"/>
            </a:br>
            <a:r>
              <a:rPr lang="ar-SA" b="1" dirty="0" smtClean="0"/>
              <a:t>حتى إذا خاض الفتى </a:t>
            </a:r>
            <a:r>
              <a:rPr lang="ar-SA" b="1" dirty="0" err="1" smtClean="0"/>
              <a:t>لُججَ</a:t>
            </a:r>
            <a:r>
              <a:rPr lang="ar-SA" b="1" dirty="0" smtClean="0"/>
              <a:t> الهوى*****جـاءت أمـور لا تُطاق كبار </a:t>
            </a:r>
            <a:endParaRPr lang="ar-SA" b="1" dirty="0"/>
          </a:p>
        </p:txBody>
      </p:sp>
      <p:sp>
        <p:nvSpPr>
          <p:cNvPr id="4" name="مستطيل 3"/>
          <p:cNvSpPr/>
          <p:nvPr/>
        </p:nvSpPr>
        <p:spPr>
          <a:xfrm>
            <a:off x="2286000" y="1357298"/>
            <a:ext cx="621509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400" dirty="0" smtClean="0">
                <a:solidFill>
                  <a:srgbClr val="FFFF00"/>
                </a:solidFill>
              </a:rPr>
              <a:t>والعشق</a:t>
            </a:r>
            <a:r>
              <a:rPr lang="ar-SA" dirty="0" smtClean="0"/>
              <a:t> </a:t>
            </a:r>
            <a:r>
              <a:rPr lang="ar-SA" sz="2800" dirty="0" smtClean="0"/>
              <a:t>مبادئه </a:t>
            </a:r>
            <a:r>
              <a:rPr lang="ar-SA" sz="2800" dirty="0" smtClean="0">
                <a:solidFill>
                  <a:srgbClr val="FF0000"/>
                </a:solidFill>
              </a:rPr>
              <a:t>سهلةٌ حلوةٌ </a:t>
            </a:r>
            <a:r>
              <a:rPr lang="ar-SA" sz="2800" dirty="0" smtClean="0"/>
              <a:t>، وأوسطه </a:t>
            </a:r>
            <a:r>
              <a:rPr lang="ar-SA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همٌّ وشغلُ قلب] وسقم</a:t>
            </a:r>
            <a:r>
              <a:rPr lang="ar-SA" sz="2800" dirty="0" smtClean="0"/>
              <a:t> ، وآخره </a:t>
            </a:r>
            <a:r>
              <a:rPr lang="ar-SA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عَطَبٌ وقتلٌ </a:t>
            </a:r>
            <a:r>
              <a:rPr lang="ar-SA" sz="2800" dirty="0" smtClean="0"/>
              <a:t>. إن لم تتداركه عنايةٌ من الله كما قيل :</a:t>
            </a:r>
            <a:br>
              <a:rPr lang="ar-SA" sz="2800" dirty="0" smtClean="0"/>
            </a:br>
            <a:r>
              <a:rPr lang="ar-SA" sz="2800" dirty="0" smtClean="0">
                <a:solidFill>
                  <a:srgbClr val="92D050"/>
                </a:solidFill>
              </a:rPr>
              <a:t>وعش خاليا فالحب أوله عنى **** وأوسطه سقم وآخره قتل </a:t>
            </a:r>
            <a:r>
              <a:rPr lang="ar-SA" sz="2800" dirty="0" smtClean="0"/>
              <a:t/>
            </a:r>
            <a:br>
              <a:rPr lang="ar-SA" sz="2800" dirty="0" smtClean="0"/>
            </a:br>
            <a:r>
              <a:rPr lang="ar-SA" sz="2800" dirty="0" smtClean="0"/>
              <a:t>وقال آخر : </a:t>
            </a:r>
            <a:br>
              <a:rPr lang="ar-SA" sz="2800" dirty="0" smtClean="0"/>
            </a:br>
            <a:r>
              <a:rPr lang="ar-SA" sz="2800" dirty="0" smtClean="0">
                <a:solidFill>
                  <a:schemeClr val="tx2"/>
                </a:solidFill>
              </a:rPr>
              <a:t>تولّهَ بالعشق حتى عَشِق ***** فلما استقل </a:t>
            </a:r>
            <a:r>
              <a:rPr lang="ar-SA" sz="2800" dirty="0" err="1" smtClean="0">
                <a:solidFill>
                  <a:schemeClr val="tx2"/>
                </a:solidFill>
              </a:rPr>
              <a:t>به</a:t>
            </a:r>
            <a:r>
              <a:rPr lang="ar-SA" sz="2800" dirty="0" smtClean="0">
                <a:solidFill>
                  <a:schemeClr val="tx2"/>
                </a:solidFill>
              </a:rPr>
              <a:t> لم يُطِقْ </a:t>
            </a:r>
            <a:br>
              <a:rPr lang="ar-SA" sz="2800" dirty="0" smtClean="0">
                <a:solidFill>
                  <a:schemeClr val="tx2"/>
                </a:solidFill>
              </a:rPr>
            </a:br>
            <a:r>
              <a:rPr lang="ar-SA" sz="2800" dirty="0" smtClean="0">
                <a:solidFill>
                  <a:schemeClr val="tx2"/>
                </a:solidFill>
              </a:rPr>
              <a:t>رأى لجةً ظنها موجـةً ***** فلما تمكن منها غَرِق </a:t>
            </a:r>
            <a:br>
              <a:rPr lang="ar-SA" sz="2800" dirty="0" smtClean="0">
                <a:solidFill>
                  <a:schemeClr val="tx2"/>
                </a:solidFill>
              </a:rPr>
            </a:br>
            <a:r>
              <a:rPr lang="ar-SA" sz="2800" dirty="0" smtClean="0">
                <a:solidFill>
                  <a:schemeClr val="tx2"/>
                </a:solidFill>
              </a:rPr>
              <a:t>والذنب لــه ( أي للعاشق ) ، فهو الجاني على نفسه ، وقد قعد تحت المثل السائر : يداك </a:t>
            </a:r>
            <a:r>
              <a:rPr lang="ar-SA" sz="2800" dirty="0" err="1" smtClean="0">
                <a:solidFill>
                  <a:schemeClr val="tx2"/>
                </a:solidFill>
              </a:rPr>
              <a:t>أوكتا</a:t>
            </a:r>
            <a:r>
              <a:rPr lang="ar-SA" sz="2800" dirty="0" smtClean="0">
                <a:solidFill>
                  <a:schemeClr val="tx2"/>
                </a:solidFill>
              </a:rPr>
              <a:t> وفوك نفخ . </a:t>
            </a:r>
            <a:r>
              <a:rPr lang="ar-SA" sz="2800" dirty="0" smtClean="0"/>
              <a:t>انتهى كلامه - رحمه الله - . </a:t>
            </a:r>
            <a:br>
              <a:rPr lang="ar-SA" sz="2800" dirty="0" smtClean="0"/>
            </a:br>
            <a:endParaRPr lang="ar-SA" sz="2800" dirty="0"/>
          </a:p>
        </p:txBody>
      </p:sp>
      <p:pic>
        <p:nvPicPr>
          <p:cNvPr id="6" name="صورة 5" descr="قق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49" y="500042"/>
            <a:ext cx="2441887" cy="60722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ورق">
  <a:themeElements>
    <a:clrScheme name="ورق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ورق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ور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122</TotalTime>
  <Words>240</Words>
  <Application>Microsoft Office PowerPoint</Application>
  <PresentationFormat>عرض على الشاشة (3:4)‏</PresentationFormat>
  <Paragraphs>34</Paragraphs>
  <Slides>15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ورق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Faiza</dc:creator>
  <cp:lastModifiedBy>Faiza</cp:lastModifiedBy>
  <cp:revision>13</cp:revision>
  <dcterms:created xsi:type="dcterms:W3CDTF">2009-05-14T01:58:32Z</dcterms:created>
  <dcterms:modified xsi:type="dcterms:W3CDTF">2009-05-14T04:01:05Z</dcterms:modified>
</cp:coreProperties>
</file>